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3" d="100"/>
          <a:sy n="53" d="100"/>
        </p:scale>
        <p:origin x="-996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сміття</a:t>
            </a: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38063216039968623"/>
          <c:w val="1"/>
          <c:h val="0.5845463934142425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сміття</c:v>
                </c:pt>
              </c:strCache>
            </c:strRef>
          </c:tx>
          <c:cat>
            <c:strRef>
              <c:f>Лист1!$A$2:$A$11</c:f>
              <c:strCache>
                <c:ptCount val="10"/>
                <c:pt idx="0">
                  <c:v>будів.відходи</c:v>
                </c:pt>
                <c:pt idx="1">
                  <c:v>небезпечні відходи</c:v>
                </c:pt>
                <c:pt idx="2">
                  <c:v>пластик</c:v>
                </c:pt>
                <c:pt idx="3">
                  <c:v>текстиль</c:v>
                </c:pt>
                <c:pt idx="4">
                  <c:v>шкіра</c:v>
                </c:pt>
                <c:pt idx="5">
                  <c:v>гума</c:v>
                </c:pt>
                <c:pt idx="6">
                  <c:v>деревина</c:v>
                </c:pt>
                <c:pt idx="7">
                  <c:v>скло</c:v>
                </c:pt>
                <c:pt idx="8">
                  <c:v>папір</c:v>
                </c:pt>
                <c:pt idx="9">
                  <c:v>картон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32</c:v>
                </c:pt>
                <c:pt idx="1">
                  <c:v>1</c:v>
                </c:pt>
                <c:pt idx="2">
                  <c:v>21</c:v>
                </c:pt>
                <c:pt idx="3">
                  <c:v>9</c:v>
                </c:pt>
                <c:pt idx="4">
                  <c:v>2</c:v>
                </c:pt>
                <c:pt idx="5">
                  <c:v>2</c:v>
                </c:pt>
                <c:pt idx="6">
                  <c:v>6</c:v>
                </c:pt>
                <c:pt idx="7">
                  <c:v>6</c:v>
                </c:pt>
                <c:pt idx="8">
                  <c:v>8</c:v>
                </c:pt>
                <c:pt idx="9">
                  <c:v>9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76813487296138472"/>
          <c:y val="1.7042508744819607E-2"/>
          <c:w val="0.2228971969216226"/>
          <c:h val="0.86136262637484717"/>
        </c:manualLayout>
      </c:layout>
    </c:legend>
    <c:plotVisOnly val="1"/>
    <c:dispBlanksAs val="zero"/>
  </c:chart>
  <c:spPr>
    <a:gradFill rotWithShape="1">
      <a:gsLst>
        <a:gs pos="0">
          <a:schemeClr val="accent6">
            <a:tint val="65000"/>
            <a:satMod val="270000"/>
          </a:schemeClr>
        </a:gs>
        <a:gs pos="25000">
          <a:schemeClr val="accent6">
            <a:tint val="60000"/>
            <a:satMod val="300000"/>
          </a:schemeClr>
        </a:gs>
        <a:gs pos="100000">
          <a:schemeClr val="accent6">
            <a:tint val="29000"/>
            <a:satMod val="400000"/>
          </a:schemeClr>
        </a:gs>
      </a:gsLst>
      <a:lin ang="16200000" scaled="1"/>
    </a:gradFill>
    <a:ln w="9525" cap="flat" cmpd="sng" algn="ctr">
      <a:solidFill>
        <a:schemeClr val="accent6">
          <a:satMod val="150000"/>
        </a:schemeClr>
      </a:solidFill>
      <a:prstDash val="solid"/>
    </a:ln>
    <a:effectLst>
      <a:outerShdw blurRad="65500" dist="38100" dir="5400000" rotWithShape="0">
        <a:srgbClr val="000000">
          <a:alpha val="40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3247A1-1C85-43CD-AE42-DFF77B894E2F}" type="datetimeFigureOut">
              <a:rPr lang="ru-RU" smtClean="0"/>
              <a:pPr/>
              <a:t>10.10.2012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1B744A-FEE4-4A27-A1D4-E0D839941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3247A1-1C85-43CD-AE42-DFF77B894E2F}" type="datetimeFigureOut">
              <a:rPr lang="ru-RU" smtClean="0"/>
              <a:pPr/>
              <a:t>10.10.2012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1B744A-FEE4-4A27-A1D4-E0D839941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3247A1-1C85-43CD-AE42-DFF77B894E2F}" type="datetimeFigureOut">
              <a:rPr lang="ru-RU" smtClean="0"/>
              <a:pPr/>
              <a:t>10.10.2012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1B744A-FEE4-4A27-A1D4-E0D839941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3247A1-1C85-43CD-AE42-DFF77B894E2F}" type="datetimeFigureOut">
              <a:rPr lang="ru-RU" smtClean="0"/>
              <a:pPr/>
              <a:t>10.10.2012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1B744A-FEE4-4A27-A1D4-E0D839941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3247A1-1C85-43CD-AE42-DFF77B894E2F}" type="datetimeFigureOut">
              <a:rPr lang="ru-RU" smtClean="0"/>
              <a:pPr/>
              <a:t>10.10.2012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1B744A-FEE4-4A27-A1D4-E0D839941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3247A1-1C85-43CD-AE42-DFF77B894E2F}" type="datetimeFigureOut">
              <a:rPr lang="ru-RU" smtClean="0"/>
              <a:pPr/>
              <a:t>10.10.2012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1B744A-FEE4-4A27-A1D4-E0D839941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3247A1-1C85-43CD-AE42-DFF77B894E2F}" type="datetimeFigureOut">
              <a:rPr lang="ru-RU" smtClean="0"/>
              <a:pPr/>
              <a:t>10.10.2012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1B744A-FEE4-4A27-A1D4-E0D839941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3247A1-1C85-43CD-AE42-DFF77B894E2F}" type="datetimeFigureOut">
              <a:rPr lang="ru-RU" smtClean="0"/>
              <a:pPr/>
              <a:t>10.10.2012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1B744A-FEE4-4A27-A1D4-E0D839941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3247A1-1C85-43CD-AE42-DFF77B894E2F}" type="datetimeFigureOut">
              <a:rPr lang="ru-RU" smtClean="0"/>
              <a:pPr/>
              <a:t>10.10.2012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1B744A-FEE4-4A27-A1D4-E0D839941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3247A1-1C85-43CD-AE42-DFF77B894E2F}" type="datetimeFigureOut">
              <a:rPr lang="ru-RU" smtClean="0"/>
              <a:pPr/>
              <a:t>10.10.2012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1B744A-FEE4-4A27-A1D4-E0D839941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3247A1-1C85-43CD-AE42-DFF77B894E2F}" type="datetimeFigureOut">
              <a:rPr lang="ru-RU" smtClean="0"/>
              <a:pPr/>
              <a:t>10.10.2012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1B744A-FEE4-4A27-A1D4-E0D8399410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73247A1-1C85-43CD-AE42-DFF77B894E2F}" type="datetimeFigureOut">
              <a:rPr lang="ru-RU" smtClean="0"/>
              <a:pPr/>
              <a:t>10.10.2012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41B744A-FEE4-4A27-A1D4-E0D839941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142984"/>
            <a:ext cx="7772400" cy="1828800"/>
          </a:xfrm>
        </p:spPr>
        <p:txBody>
          <a:bodyPr/>
          <a:lstStyle/>
          <a:p>
            <a:pPr algn="ctr"/>
            <a:r>
              <a:rPr lang="uk-UA" dirty="0" smtClean="0"/>
              <a:t>Нові підходи до відходів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5072074"/>
            <a:ext cx="3914748" cy="914400"/>
          </a:xfrm>
        </p:spPr>
        <p:txBody>
          <a:bodyPr/>
          <a:lstStyle/>
          <a:p>
            <a:r>
              <a:rPr lang="uk-UA" i="1" dirty="0" smtClean="0">
                <a:solidFill>
                  <a:srgbClr val="002060"/>
                </a:solidFill>
              </a:rPr>
              <a:t>Роботу виконала </a:t>
            </a:r>
            <a:r>
              <a:rPr lang="uk-UA" i="1" dirty="0" err="1" smtClean="0">
                <a:solidFill>
                  <a:srgbClr val="002060"/>
                </a:solidFill>
              </a:rPr>
              <a:t>Калиниченко</a:t>
            </a:r>
            <a:r>
              <a:rPr lang="uk-UA" i="1" dirty="0" smtClean="0">
                <a:solidFill>
                  <a:srgbClr val="002060"/>
                </a:solidFill>
              </a:rPr>
              <a:t> Анна</a:t>
            </a:r>
            <a:endParaRPr lang="ru-RU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183880" cy="1051560"/>
          </a:xfrm>
        </p:spPr>
        <p:txBody>
          <a:bodyPr/>
          <a:lstStyle/>
          <a:p>
            <a:pPr algn="ctr"/>
            <a:r>
              <a:rPr lang="uk-UA" dirty="0" smtClean="0"/>
              <a:t>Україна - лідер у Європі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112442" cy="185738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Проблема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утилізації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відходів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є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для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України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актуальною,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оскільки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країна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виступає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європейським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лідером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за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кількістю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відходів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на душу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населення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.</a:t>
            </a:r>
            <a:endParaRPr lang="ru-RU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1026" name="Picture 2" descr="http://www.brodyaga.org/upload/blog/b81/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357562"/>
            <a:ext cx="3429024" cy="2574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14290"/>
            <a:ext cx="6643734" cy="928694"/>
          </a:xfrm>
        </p:spPr>
        <p:txBody>
          <a:bodyPr/>
          <a:lstStyle/>
          <a:p>
            <a:pPr algn="ctr"/>
            <a:r>
              <a:rPr lang="uk-UA" dirty="0" smtClean="0"/>
              <a:t>Невеликі незручності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86050" y="1285860"/>
            <a:ext cx="4143404" cy="4572032"/>
          </a:xfrm>
          <a:effectLst>
            <a:glow rad="101600">
              <a:schemeClr val="accent1">
                <a:satMod val="175000"/>
                <a:alpha val="40000"/>
              </a:schemeClr>
            </a:glow>
            <a:outerShdw blurRad="65500" dist="381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Споживач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стає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все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вибагливішим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і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швидко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звикає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до маленьких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зручностей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–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щоразу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новий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пластиковий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пакет,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продукти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,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розфасовані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у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окрему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тару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і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т.д.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Саме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вони-джерело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збільшення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обсягів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Calibri" pitchFamily="34" charset="0"/>
              </a:rPr>
              <a:t>сміття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.</a:t>
            </a:r>
            <a:endParaRPr lang="ru-RU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15362" name="Picture 2" descr="http://www.boston.com/business/ticker/Bottled%20wa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1285860"/>
            <a:ext cx="1764216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4" name="Picture 4" descr="http://news.spbland.ru/foto/b/310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000372"/>
            <a:ext cx="2438826" cy="2881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183880" cy="1051560"/>
          </a:xfrm>
        </p:spPr>
        <p:txBody>
          <a:bodyPr/>
          <a:lstStyle/>
          <a:p>
            <a:pPr algn="ctr"/>
            <a:r>
              <a:rPr lang="uk-UA" dirty="0" smtClean="0"/>
              <a:t>Екологи говорять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14414" y="1214422"/>
            <a:ext cx="6143668" cy="114300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i="1" dirty="0"/>
              <a:t> За </a:t>
            </a:r>
            <a:r>
              <a:rPr lang="ru-RU" sz="2400" i="1" dirty="0" err="1"/>
              <a:t>даними</a:t>
            </a:r>
            <a:r>
              <a:rPr lang="ru-RU" sz="2400" i="1" dirty="0"/>
              <a:t> </a:t>
            </a:r>
            <a:r>
              <a:rPr lang="ru-RU" sz="2400" i="1" dirty="0" err="1"/>
              <a:t>екологів</a:t>
            </a:r>
            <a:r>
              <a:rPr lang="ru-RU" sz="2400" i="1" dirty="0"/>
              <a:t>, </a:t>
            </a:r>
            <a:r>
              <a:rPr lang="ru-RU" sz="2400" i="1" dirty="0" err="1"/>
              <a:t>кожен</a:t>
            </a:r>
            <a:r>
              <a:rPr lang="ru-RU" sz="2400" i="1" dirty="0"/>
              <a:t> </a:t>
            </a:r>
            <a:r>
              <a:rPr lang="ru-RU" sz="2400" i="1" dirty="0" err="1"/>
              <a:t>українець</a:t>
            </a:r>
            <a:r>
              <a:rPr lang="ru-RU" sz="2400" i="1" dirty="0"/>
              <a:t> </a:t>
            </a:r>
            <a:r>
              <a:rPr lang="ru-RU" sz="2400" i="1" dirty="0" err="1" smtClean="0"/>
              <a:t>створює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785786" y="2786058"/>
            <a:ext cx="3000396" cy="278608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i="1" dirty="0" err="1">
                <a:latin typeface="Calibri" pitchFamily="34" charset="0"/>
              </a:rPr>
              <a:t>близько</a:t>
            </a:r>
            <a:r>
              <a:rPr lang="ru-RU" sz="2400" i="1" dirty="0">
                <a:latin typeface="Calibri" pitchFamily="34" charset="0"/>
              </a:rPr>
              <a:t> </a:t>
            </a:r>
            <a:r>
              <a:rPr lang="ru-RU" sz="2400" b="1" i="1" dirty="0">
                <a:latin typeface="Calibri" pitchFamily="34" charset="0"/>
              </a:rPr>
              <a:t>220-250 кг</a:t>
            </a:r>
            <a:r>
              <a:rPr lang="ru-RU" sz="2400" i="1" dirty="0">
                <a:latin typeface="Calibri" pitchFamily="34" charset="0"/>
              </a:rPr>
              <a:t> </a:t>
            </a:r>
            <a:r>
              <a:rPr lang="ru-RU" sz="2400" i="1" dirty="0" err="1">
                <a:latin typeface="Calibri" pitchFamily="34" charset="0"/>
              </a:rPr>
              <a:t>твердих</a:t>
            </a:r>
            <a:r>
              <a:rPr lang="ru-RU" sz="2400" i="1" dirty="0">
                <a:latin typeface="Calibri" pitchFamily="34" charset="0"/>
              </a:rPr>
              <a:t> </a:t>
            </a:r>
            <a:r>
              <a:rPr lang="ru-RU" sz="2400" i="1" dirty="0" err="1">
                <a:latin typeface="Calibri" pitchFamily="34" charset="0"/>
              </a:rPr>
              <a:t>побутових</a:t>
            </a:r>
            <a:r>
              <a:rPr lang="ru-RU" sz="2400" i="1" dirty="0">
                <a:latin typeface="Calibri" pitchFamily="34" charset="0"/>
              </a:rPr>
              <a:t> </a:t>
            </a:r>
            <a:r>
              <a:rPr lang="ru-RU" sz="2400" i="1" dirty="0" err="1">
                <a:latin typeface="Calibri" pitchFamily="34" charset="0"/>
              </a:rPr>
              <a:t>відходів</a:t>
            </a:r>
            <a:r>
              <a:rPr lang="ru-RU" sz="2400" i="1" dirty="0">
                <a:latin typeface="Calibri" pitchFamily="34" charset="0"/>
              </a:rPr>
              <a:t> </a:t>
            </a:r>
            <a:r>
              <a:rPr lang="ru-RU" sz="2400" b="1" i="1" dirty="0">
                <a:latin typeface="Calibri" pitchFamily="34" charset="0"/>
              </a:rPr>
              <a:t>на </a:t>
            </a:r>
            <a:r>
              <a:rPr lang="ru-RU" sz="2400" b="1" i="1" dirty="0" err="1">
                <a:latin typeface="Calibri" pitchFamily="34" charset="0"/>
              </a:rPr>
              <a:t>рік</a:t>
            </a:r>
            <a:endParaRPr lang="ru-RU" sz="2400" b="1" i="1" dirty="0">
              <a:latin typeface="Calibri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929190" y="2786058"/>
            <a:ext cx="2786082" cy="264320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i="1" dirty="0" err="1">
                <a:latin typeface="Calibri" pitchFamily="34" charset="0"/>
              </a:rPr>
              <a:t>мешканці</a:t>
            </a:r>
            <a:r>
              <a:rPr lang="ru-RU" sz="2400" i="1" dirty="0">
                <a:latin typeface="Calibri" pitchFamily="34" charset="0"/>
              </a:rPr>
              <a:t> великих </a:t>
            </a:r>
            <a:r>
              <a:rPr lang="ru-RU" sz="2400" i="1" dirty="0" err="1">
                <a:latin typeface="Calibri" pitchFamily="34" charset="0"/>
              </a:rPr>
              <a:t>міст</a:t>
            </a:r>
            <a:r>
              <a:rPr lang="ru-RU" sz="2400" i="1" dirty="0">
                <a:latin typeface="Calibri" pitchFamily="34" charset="0"/>
              </a:rPr>
              <a:t> – </a:t>
            </a:r>
            <a:r>
              <a:rPr lang="ru-RU" sz="2400" b="1" i="1" dirty="0">
                <a:latin typeface="Calibri" pitchFamily="34" charset="0"/>
              </a:rPr>
              <a:t>по 330-380 кг.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83880" cy="835536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Різні види засмічень у відсотках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84819868"/>
              </p:ext>
            </p:extLst>
          </p:nvPr>
        </p:nvGraphicFramePr>
        <p:xfrm>
          <a:off x="285720" y="1357298"/>
          <a:ext cx="8606760" cy="49520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5321052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183880" cy="928694"/>
          </a:xfrm>
        </p:spPr>
        <p:txBody>
          <a:bodyPr>
            <a:normAutofit/>
          </a:bodyPr>
          <a:lstStyle/>
          <a:p>
            <a:pPr algn="ctr"/>
            <a:r>
              <a:rPr lang="ru-RU" sz="2400" b="0" dirty="0" err="1" smtClean="0">
                <a:solidFill>
                  <a:srgbClr val="002060"/>
                </a:solidFill>
              </a:rPr>
              <a:t>Цю</a:t>
            </a:r>
            <a:r>
              <a:rPr lang="ru-RU" sz="2400" b="0" dirty="0" smtClean="0">
                <a:solidFill>
                  <a:srgbClr val="002060"/>
                </a:solidFill>
              </a:rPr>
              <a:t> </a:t>
            </a:r>
            <a:r>
              <a:rPr lang="ru-RU" sz="2400" b="0" dirty="0" err="1" smtClean="0">
                <a:solidFill>
                  <a:srgbClr val="002060"/>
                </a:solidFill>
              </a:rPr>
              <a:t>важливу</a:t>
            </a:r>
            <a:r>
              <a:rPr lang="ru-RU" sz="2400" b="0" dirty="0" smtClean="0">
                <a:solidFill>
                  <a:srgbClr val="002060"/>
                </a:solidFill>
              </a:rPr>
              <a:t> проблему </a:t>
            </a:r>
            <a:r>
              <a:rPr lang="ru-RU" sz="2400" b="0" dirty="0" err="1" smtClean="0">
                <a:solidFill>
                  <a:srgbClr val="002060"/>
                </a:solidFill>
              </a:rPr>
              <a:t>можна</a:t>
            </a:r>
            <a:r>
              <a:rPr lang="ru-RU" sz="2400" b="0" dirty="0" smtClean="0">
                <a:solidFill>
                  <a:srgbClr val="002060"/>
                </a:solidFill>
              </a:rPr>
              <a:t> </a:t>
            </a:r>
            <a:r>
              <a:rPr lang="ru-RU" sz="2400" b="0" dirty="0" err="1" smtClean="0">
                <a:solidFill>
                  <a:srgbClr val="002060"/>
                </a:solidFill>
              </a:rPr>
              <a:t>вирішити</a:t>
            </a:r>
            <a:r>
              <a:rPr lang="ru-RU" sz="2400" b="0" dirty="0" smtClean="0">
                <a:solidFill>
                  <a:srgbClr val="002060"/>
                </a:solidFill>
              </a:rPr>
              <a:t> такими шляхами: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2991276" cy="171052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впровадити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систему </a:t>
            </a:r>
            <a:r>
              <a:rPr lang="ru-RU" sz="2600" b="1" i="1" dirty="0" err="1" smtClean="0">
                <a:latin typeface="Times New Roman" pitchFamily="18" charset="0"/>
                <a:cs typeface="Times New Roman" pitchFamily="18" charset="0"/>
              </a:rPr>
              <a:t>роздільного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err="1" smtClean="0">
                <a:latin typeface="Times New Roman" pitchFamily="18" charset="0"/>
                <a:cs typeface="Times New Roman" pitchFamily="18" charset="0"/>
              </a:rPr>
              <a:t>збору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сортування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сепарації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сміття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систему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вторинної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переробки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твердих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побутових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відходів</a:t>
            </a:r>
            <a:endParaRPr lang="ru-RU" sz="26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96136" y="1052736"/>
            <a:ext cx="2389944" cy="22871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розпочати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загальноукраїнську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інформаційно-освітню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кампанію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роз'яснення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необхідності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належного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збору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сміття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утилізації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4077072"/>
            <a:ext cx="2880320" cy="18002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посилити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боротьбу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стихійними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звалищами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наслідками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існування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52120" y="4149080"/>
            <a:ext cx="2880320" cy="17281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ініціювати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розробку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пакету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законодавчих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документів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щодо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безпечного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вирішення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проблеми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сміття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Україні</a:t>
            </a:r>
            <a:endParaRPr lang="ru-RU" sz="16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2564904"/>
            <a:ext cx="2520280" cy="192711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організувати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проведення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науково-дослідницьких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робіт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створення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екологічно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чистих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технологій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переробки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знешкодження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сміття</a:t>
            </a:r>
            <a:endParaRPr lang="ru-RU" sz="160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183880" cy="1051560"/>
          </a:xfrm>
        </p:spPr>
        <p:txBody>
          <a:bodyPr/>
          <a:lstStyle/>
          <a:p>
            <a:pPr algn="ctr"/>
            <a:r>
              <a:rPr lang="ru-RU" dirty="0" smtClean="0"/>
              <a:t>Логотип</a:t>
            </a:r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1857356" y="1357298"/>
            <a:ext cx="5429288" cy="4143404"/>
            <a:chOff x="2143108" y="1142984"/>
            <a:chExt cx="4381531" cy="3286148"/>
          </a:xfrm>
          <a:effectLst>
            <a:reflection blurRad="6350" stA="50000" endA="300" endPos="38500" dist="50800" dir="5400000" sy="-100000" algn="bl" rotWithShape="0"/>
          </a:effectLst>
        </p:grpSpPr>
        <p:pic>
          <p:nvPicPr>
            <p:cNvPr id="1026" name="Picture 2" descr="http://newimages.ru/wallpapers/18_3541_besplatnye_kartinki_ves_mir_v_tvoih_rukah_1152x864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3108" y="1142984"/>
              <a:ext cx="4381531" cy="3286148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6" name="TextBox 5"/>
            <p:cNvSpPr txBox="1"/>
            <p:nvPr/>
          </p:nvSpPr>
          <p:spPr>
            <a:xfrm>
              <a:off x="2714612" y="1428736"/>
              <a:ext cx="3357586" cy="738664"/>
            </a:xfrm>
            <a:prstGeom prst="rect">
              <a:avLst/>
            </a:prstGeom>
            <a:noFill/>
          </p:spPr>
          <p:txBody>
            <a:bodyPr wrap="square" rtlCol="0">
              <a:prstTxWarp prst="textChevron">
                <a:avLst>
                  <a:gd name="adj" fmla="val 12864"/>
                </a:avLst>
              </a:prstTxWarp>
              <a:spAutoFit/>
              <a:scene3d>
                <a:camera prst="orthographicFront"/>
                <a:lightRig rig="flat" dir="t">
                  <a:rot lat="0" lon="0" rev="18900000"/>
                </a:lightRig>
              </a:scene3d>
              <a:sp3d extrusionH="31750" contourW="6350" prstMaterial="powder">
                <a:bevelT w="19050" h="19050" prst="angle"/>
                <a:contourClr>
                  <a:schemeClr val="accent3">
                    <a:tint val="100000"/>
                    <a:shade val="100000"/>
                    <a:satMod val="100000"/>
                    <a:hueMod val="100000"/>
                  </a:schemeClr>
                </a:contourClr>
              </a:sp3d>
            </a:bodyPr>
            <a:lstStyle/>
            <a:p>
              <a:r>
                <a:rPr lang="uk-UA" sz="2400" b="1" dirty="0" smtClean="0">
                  <a:ln/>
                  <a:solidFill>
                    <a:schemeClr val="accent3"/>
                  </a:solidFill>
                  <a:latin typeface="Comic Sans MS" pitchFamily="66" charset="0"/>
                </a:rPr>
                <a:t>Бережіть планету!</a:t>
              </a:r>
              <a:endParaRPr lang="ru-RU" sz="2400" b="1" dirty="0" smtClean="0">
                <a:ln/>
                <a:solidFill>
                  <a:schemeClr val="accent3"/>
                </a:solidFill>
                <a:latin typeface="Comic Sans MS" pitchFamily="66" charset="0"/>
              </a:endParaRPr>
            </a:p>
            <a:p>
              <a:endParaRPr lang="ru-RU" b="1" dirty="0">
                <a:ln/>
                <a:solidFill>
                  <a:schemeClr val="accent3"/>
                </a:solidFill>
              </a:endParaRPr>
            </a:p>
          </p:txBody>
        </p:sp>
      </p:grp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93</TotalTime>
  <Words>131</Words>
  <Application>Microsoft Office PowerPoint</Application>
  <PresentationFormat>Экран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Аспект</vt:lpstr>
      <vt:lpstr>Нові підходи до відходів</vt:lpstr>
      <vt:lpstr>Україна - лідер у Європі</vt:lpstr>
      <vt:lpstr>Невеликі незручності</vt:lpstr>
      <vt:lpstr>Екологи говорять</vt:lpstr>
      <vt:lpstr>Різні види засмічень у відсотках</vt:lpstr>
      <vt:lpstr>Цю важливу проблему можна вирішити такими шляхами:</vt:lpstr>
      <vt:lpstr>Логотип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Нові підходи до відходів</dc:title>
  <dc:creator>ученики</dc:creator>
  <cp:lastModifiedBy>ученики</cp:lastModifiedBy>
  <cp:revision>10</cp:revision>
  <dcterms:created xsi:type="dcterms:W3CDTF">2012-09-26T05:15:01Z</dcterms:created>
  <dcterms:modified xsi:type="dcterms:W3CDTF">2012-10-10T05:44:22Z</dcterms:modified>
</cp:coreProperties>
</file>